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3"/>
  </p:notesMasterIdLst>
  <p:handoutMasterIdLst>
    <p:handoutMasterId r:id="rId14"/>
  </p:handoutMasterIdLst>
  <p:sldIdLst>
    <p:sldId id="1603" r:id="rId2"/>
    <p:sldId id="1604" r:id="rId3"/>
    <p:sldId id="1489" r:id="rId4"/>
    <p:sldId id="1605" r:id="rId5"/>
    <p:sldId id="1484" r:id="rId6"/>
    <p:sldId id="1511" r:id="rId7"/>
    <p:sldId id="1608" r:id="rId8"/>
    <p:sldId id="1609" r:id="rId9"/>
    <p:sldId id="1607" r:id="rId10"/>
    <p:sldId id="1606" r:id="rId11"/>
    <p:sldId id="1610" r:id="rId12"/>
  </p:sldIdLst>
  <p:sldSz cx="2437765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0F0F0"/>
    <a:srgbClr val="E6E6E6"/>
    <a:srgbClr val="A5A5A5"/>
    <a:srgbClr val="7B7B7B"/>
    <a:srgbClr val="D2E7A6"/>
    <a:srgbClr val="F2D4A6"/>
    <a:srgbClr val="F0D2D2"/>
    <a:srgbClr val="D2E6E0"/>
    <a:srgbClr val="D2E7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55" autoAdjust="0"/>
    <p:restoredTop sz="79582" autoAdjust="0"/>
  </p:normalViewPr>
  <p:slideViewPr>
    <p:cSldViewPr snapToGrid="0">
      <p:cViewPr varScale="1">
        <p:scale>
          <a:sx n="56" d="100"/>
          <a:sy n="56" d="100"/>
        </p:scale>
        <p:origin x="1752" y="184"/>
      </p:cViewPr>
      <p:guideLst>
        <p:guide orient="horz" pos="4320"/>
        <p:guide pos="76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9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01T18:57:03.964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46C69-C8F1-492E-9316-9AB7C6225AF4}" type="datetimeFigureOut">
              <a:rPr lang="de-DE" smtClean="0"/>
              <a:t>01.02.18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5E19FD-0356-4E38-81BF-CC2CC5DB7A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9093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48B922-56C9-46FC-9595-9C2DEF7C3E2B}" type="datetimeFigureOut">
              <a:rPr lang="de-DE" smtClean="0"/>
              <a:t>01.02.18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D1544D-F39A-4F55-BC21-9BE909A9BAC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9223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035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068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2103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6137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0172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4207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8240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2275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set out to build a machine learning game visualized with D3.</a:t>
            </a:r>
          </a:p>
          <a:p>
            <a:r>
              <a:rPr lang="en-US" dirty="0"/>
              <a:t>We first need a JSON dataset for our D3 code to read and modify.</a:t>
            </a:r>
          </a:p>
          <a:p>
            <a:r>
              <a:rPr lang="en-US" dirty="0"/>
              <a:t>Then we need a target and then a character</a:t>
            </a:r>
          </a:p>
          <a:p>
            <a:r>
              <a:rPr lang="en-US" dirty="0"/>
              <a:t>A fireball to hit the target with.</a:t>
            </a:r>
          </a:p>
          <a:p>
            <a:r>
              <a:rPr lang="en-US" dirty="0"/>
              <a:t>ANDDDD Since 1 fireball isn’t enough data for the machine learning </a:t>
            </a:r>
            <a:r>
              <a:rPr lang="en-US" dirty="0" err="1"/>
              <a:t>algo</a:t>
            </a:r>
            <a:r>
              <a:rPr lang="en-US" dirty="0"/>
              <a:t> to learn we need more fireballs!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2861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to take a look at what's happening behind the scenes</a:t>
            </a:r>
          </a:p>
          <a:p>
            <a:pPr marL="0" marR="0" lvl="0" indent="0" algn="l" defTabSz="18280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Our modified JSON data from our front-end consists of Velocity(randomized), Distance(user input), and success/failures.</a:t>
            </a:r>
          </a:p>
          <a:p>
            <a:pPr marL="0" marR="0" lvl="0" indent="0" algn="l" defTabSz="18280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Its then fed into our machine learning script to pump out new precise dataset to hit the target which is then given back to the front-end.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981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3015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7"/>
          <p:cNvSpPr txBox="1"/>
          <p:nvPr userDrawn="1"/>
        </p:nvSpPr>
        <p:spPr>
          <a:xfrm>
            <a:off x="919513" y="12621297"/>
            <a:ext cx="3799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>
                <a:latin typeface="Century Gothic" panose="020B0502020202020204" pitchFamily="34" charset="0"/>
              </a:rPr>
              <a:t>L O G O G O    I N C .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0564" y="735164"/>
            <a:ext cx="651186" cy="65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60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695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13" r:id="rId2"/>
  </p:sldLayoutIdLst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12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11" Type="http://schemas.openxmlformats.org/officeDocument/2006/relationships/image" Target="../media/image25.tiff"/><Relationship Id="rId5" Type="http://schemas.openxmlformats.org/officeDocument/2006/relationships/image" Target="../media/image20.tiff"/><Relationship Id="rId10" Type="http://schemas.openxmlformats.org/officeDocument/2006/relationships/image" Target="../media/image24.tiff"/><Relationship Id="rId4" Type="http://schemas.openxmlformats.org/officeDocument/2006/relationships/image" Target="../media/image19.tiff"/><Relationship Id="rId9" Type="http://schemas.openxmlformats.org/officeDocument/2006/relationships/image" Target="../media/image23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9.pn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7030242" y="4507043"/>
            <a:ext cx="1175206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b="1" dirty="0">
                <a:latin typeface="Century Gothic" panose="020B0502020202020204" pitchFamily="34" charset="0"/>
              </a:rPr>
              <a:t>BITRATE</a:t>
            </a:r>
            <a:endParaRPr lang="de-DE" sz="15000" b="1" dirty="0">
              <a:latin typeface="Century Gothic" panose="020B0502020202020204" pitchFamily="34" charset="0"/>
            </a:endParaRPr>
          </a:p>
        </p:txBody>
      </p:sp>
      <p:sp>
        <p:nvSpPr>
          <p:cNvPr id="4" name="Textfeld 7"/>
          <p:cNvSpPr txBox="1"/>
          <p:nvPr/>
        </p:nvSpPr>
        <p:spPr>
          <a:xfrm>
            <a:off x="919513" y="12621297"/>
            <a:ext cx="3799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Century Gothic" panose="020B0502020202020204" pitchFamily="34" charset="0"/>
              </a:rPr>
              <a:t>BITRATE I N C .</a:t>
            </a:r>
          </a:p>
        </p:txBody>
      </p:sp>
      <p:sp>
        <p:nvSpPr>
          <p:cNvPr id="6" name="Textfeld 5"/>
          <p:cNvSpPr txBox="1"/>
          <p:nvPr/>
        </p:nvSpPr>
        <p:spPr>
          <a:xfrm rot="5400000">
            <a:off x="7103522" y="5392634"/>
            <a:ext cx="225409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b="1" dirty="0">
                <a:latin typeface="Century Gothic" panose="020B0502020202020204" pitchFamily="34" charset="0"/>
              </a:rPr>
              <a:t>I</a:t>
            </a:r>
            <a:endParaRPr lang="de-DE" sz="15000" b="1" dirty="0">
              <a:latin typeface="Century Gothic" panose="020B050202020202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9582294" y="7089070"/>
            <a:ext cx="61215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accent3"/>
                </a:solidFill>
                <a:latin typeface="Century Gothic" panose="020B0502020202020204" pitchFamily="34" charset="0"/>
              </a:rPr>
              <a:t>A Machine Learning Game</a:t>
            </a:r>
            <a:endParaRPr lang="de-DE" sz="3500" dirty="0">
              <a:solidFill>
                <a:schemeClr val="accent3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AC3D01-D8C8-A44D-9BDA-FB71C112E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483" y="5060040"/>
            <a:ext cx="1294665" cy="12946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15BD9F-1906-0C44-B32D-44B8401BDEA5}"/>
              </a:ext>
            </a:extLst>
          </p:cNvPr>
          <p:cNvSpPr/>
          <p:nvPr/>
        </p:nvSpPr>
        <p:spPr>
          <a:xfrm>
            <a:off x="701749" y="12546419"/>
            <a:ext cx="2955851" cy="595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867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Textfeld 33">
            <a:extLst>
              <a:ext uri="{FF2B5EF4-FFF2-40B4-BE49-F238E27FC236}">
                <a16:creationId xmlns:a16="http://schemas.microsoft.com/office/drawing/2014/main" id="{6F53ECDB-463B-FC4C-B2E2-B6BF22F6AF77}"/>
              </a:ext>
            </a:extLst>
          </p:cNvPr>
          <p:cNvSpPr txBox="1"/>
          <p:nvPr/>
        </p:nvSpPr>
        <p:spPr>
          <a:xfrm>
            <a:off x="489887" y="391617"/>
            <a:ext cx="79872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0" b="1" dirty="0">
                <a:latin typeface="Century Gothic" panose="020B0502020202020204" pitchFamily="34" charset="0"/>
              </a:rPr>
              <a:t>Technologies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B4DCFC-1F4B-9340-AD08-CAD633B4B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509" y="2497684"/>
            <a:ext cx="1941070" cy="19410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23B50F-2E75-9841-9F59-6655814E4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9582" y="2780441"/>
            <a:ext cx="6655916" cy="13755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7D9EDD-1D94-B241-865B-73E8394012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26280" y="2742966"/>
            <a:ext cx="1905000" cy="190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F62CC0-D8C7-1C49-B117-CFE2522EAD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811" y="6519590"/>
            <a:ext cx="2286466" cy="21714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ACFD06-343F-264B-8BD2-8884510E64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77940" y="6307879"/>
            <a:ext cx="2628119" cy="26281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8536E-EA13-804A-9ECE-654D95CBAA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27691" y="6858000"/>
            <a:ext cx="5702178" cy="2035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DC21DA-137A-C844-87A8-5E1B8D4A97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10811" y="9762329"/>
            <a:ext cx="2195800" cy="34156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0AA674-FD25-0347-89CB-FEB6A1B44C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33111" y="10328595"/>
            <a:ext cx="2517775" cy="2517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AAC40C-F37F-0C4E-9EEE-556E4B81878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3780" y="9988870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1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7188297" y="4514013"/>
            <a:ext cx="1175206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b="1" dirty="0">
                <a:latin typeface="Century Gothic" panose="020B0502020202020204" pitchFamily="34" charset="0"/>
              </a:rPr>
              <a:t>Questions?</a:t>
            </a:r>
            <a:endParaRPr lang="de-DE" sz="15000" b="1" dirty="0">
              <a:latin typeface="Century Gothic" panose="020B0502020202020204" pitchFamily="34" charset="0"/>
            </a:endParaRPr>
          </a:p>
        </p:txBody>
      </p:sp>
      <p:sp>
        <p:nvSpPr>
          <p:cNvPr id="4" name="Textfeld 7"/>
          <p:cNvSpPr txBox="1"/>
          <p:nvPr/>
        </p:nvSpPr>
        <p:spPr>
          <a:xfrm>
            <a:off x="919513" y="12621297"/>
            <a:ext cx="3799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Century Gothic" panose="020B0502020202020204" pitchFamily="34" charset="0"/>
              </a:rPr>
              <a:t>BITRATE I N C .</a:t>
            </a:r>
          </a:p>
        </p:txBody>
      </p:sp>
      <p:sp>
        <p:nvSpPr>
          <p:cNvPr id="6" name="Textfeld 5"/>
          <p:cNvSpPr txBox="1"/>
          <p:nvPr/>
        </p:nvSpPr>
        <p:spPr>
          <a:xfrm rot="5400000">
            <a:off x="5997597" y="5459883"/>
            <a:ext cx="225409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b="1" dirty="0">
                <a:latin typeface="Century Gothic" panose="020B0502020202020204" pitchFamily="34" charset="0"/>
              </a:rPr>
              <a:t>I</a:t>
            </a:r>
            <a:endParaRPr lang="de-DE" sz="15000" b="1" dirty="0">
              <a:latin typeface="Century Gothic" panose="020B050202020202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9582294" y="7089070"/>
            <a:ext cx="61215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accent3"/>
                </a:solidFill>
                <a:latin typeface="Century Gothic" panose="020B0502020202020204" pitchFamily="34" charset="0"/>
              </a:rPr>
              <a:t>A Machine Learning Game</a:t>
            </a:r>
            <a:endParaRPr lang="de-DE" sz="3500" dirty="0">
              <a:solidFill>
                <a:schemeClr val="accent3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AC3D01-D8C8-A44D-9BDA-FB71C112E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20" y="5067008"/>
            <a:ext cx="1294665" cy="12946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1505EE-4B9C-BD47-B0EC-9D9003E7AFCF}"/>
              </a:ext>
            </a:extLst>
          </p:cNvPr>
          <p:cNvSpPr/>
          <p:nvPr/>
        </p:nvSpPr>
        <p:spPr>
          <a:xfrm>
            <a:off x="701749" y="12546419"/>
            <a:ext cx="2955851" cy="595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8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433D64C0-BDB4-8447-8E80-F6C030709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7" b="5617"/>
          <a:stretch>
            <a:fillRect/>
          </a:stretch>
        </p:blipFill>
        <p:spPr>
          <a:xfrm>
            <a:off x="13759894" y="5586260"/>
            <a:ext cx="3421626" cy="3421626"/>
          </a:xfrm>
          <a:custGeom>
            <a:avLst/>
            <a:gdLst>
              <a:gd name="connsiteX0" fmla="*/ 1710812 w 3421626"/>
              <a:gd name="connsiteY0" fmla="*/ 0 h 3421626"/>
              <a:gd name="connsiteX1" fmla="*/ 3421626 w 3421626"/>
              <a:gd name="connsiteY1" fmla="*/ 1710813 h 3421626"/>
              <a:gd name="connsiteX2" fmla="*/ 1710812 w 3421626"/>
              <a:gd name="connsiteY2" fmla="*/ 3421626 h 3421626"/>
              <a:gd name="connsiteX3" fmla="*/ 0 w 3421626"/>
              <a:gd name="connsiteY3" fmla="*/ 1710813 h 3421626"/>
              <a:gd name="connsiteX4" fmla="*/ 1710812 w 3421626"/>
              <a:gd name="connsiteY4" fmla="*/ 0 h 342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1626" h="3421626">
                <a:moveTo>
                  <a:pt x="1710812" y="0"/>
                </a:moveTo>
                <a:cubicBezTo>
                  <a:pt x="2655668" y="0"/>
                  <a:pt x="3421626" y="765957"/>
                  <a:pt x="3421626" y="1710813"/>
                </a:cubicBezTo>
                <a:cubicBezTo>
                  <a:pt x="3421626" y="2655669"/>
                  <a:pt x="2655668" y="3421626"/>
                  <a:pt x="1710812" y="3421626"/>
                </a:cubicBezTo>
                <a:cubicBezTo>
                  <a:pt x="765956" y="3421626"/>
                  <a:pt x="0" y="2655669"/>
                  <a:pt x="0" y="1710813"/>
                </a:cubicBezTo>
                <a:cubicBezTo>
                  <a:pt x="0" y="765957"/>
                  <a:pt x="765956" y="0"/>
                  <a:pt x="1710812" y="0"/>
                </a:cubicBezTo>
                <a:close/>
              </a:path>
            </a:pathLst>
          </a:custGeom>
        </p:spPr>
      </p:pic>
      <p:sp>
        <p:nvSpPr>
          <p:cNvPr id="34" name="Textfeld 33"/>
          <p:cNvSpPr txBox="1"/>
          <p:nvPr/>
        </p:nvSpPr>
        <p:spPr>
          <a:xfrm>
            <a:off x="533533" y="9597776"/>
            <a:ext cx="5467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Abraham </a:t>
            </a:r>
            <a:r>
              <a:rPr lang="en-US" sz="4000" dirty="0" err="1">
                <a:latin typeface="Century Gothic" panose="020B0502020202020204" pitchFamily="34" charset="0"/>
              </a:rPr>
              <a:t>Eapen</a:t>
            </a:r>
            <a:endParaRPr lang="de-DE" sz="4000" dirty="0">
              <a:latin typeface="Century Gothic" panose="020B0502020202020204" pitchFamily="34" charset="0"/>
            </a:endParaRPr>
          </a:p>
        </p:txBody>
      </p:sp>
      <p:sp>
        <p:nvSpPr>
          <p:cNvPr id="35" name="Textfeld 29"/>
          <p:cNvSpPr txBox="1"/>
          <p:nvPr/>
        </p:nvSpPr>
        <p:spPr>
          <a:xfrm>
            <a:off x="533532" y="10341562"/>
            <a:ext cx="546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Backend Developer</a:t>
            </a:r>
            <a:endParaRPr lang="de-DE" sz="2000" b="1" dirty="0">
              <a:latin typeface="Century Gothic" panose="020B0502020202020204" pitchFamily="34" charset="0"/>
            </a:endParaRPr>
          </a:p>
        </p:txBody>
      </p:sp>
      <p:sp>
        <p:nvSpPr>
          <p:cNvPr id="36" name="Textfeld 33"/>
          <p:cNvSpPr txBox="1"/>
          <p:nvPr/>
        </p:nvSpPr>
        <p:spPr>
          <a:xfrm>
            <a:off x="6668862" y="9597776"/>
            <a:ext cx="5467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Ricky</a:t>
            </a:r>
            <a:r>
              <a:rPr lang="en-US" sz="4000" b="1" dirty="0">
                <a:latin typeface="Century Gothic" panose="020B0502020202020204" pitchFamily="34" charset="0"/>
              </a:rPr>
              <a:t> </a:t>
            </a:r>
            <a:r>
              <a:rPr lang="en-US" sz="4000" dirty="0" err="1">
                <a:latin typeface="Century Gothic" panose="020B0502020202020204" pitchFamily="34" charset="0"/>
              </a:rPr>
              <a:t>Kharawala</a:t>
            </a:r>
            <a:endParaRPr lang="de-DE" sz="4000" dirty="0">
              <a:latin typeface="Century Gothic" panose="020B0502020202020204" pitchFamily="34" charset="0"/>
            </a:endParaRPr>
          </a:p>
        </p:txBody>
      </p:sp>
      <p:sp>
        <p:nvSpPr>
          <p:cNvPr id="37" name="Textfeld 29"/>
          <p:cNvSpPr txBox="1"/>
          <p:nvPr/>
        </p:nvSpPr>
        <p:spPr>
          <a:xfrm>
            <a:off x="6668861" y="10341562"/>
            <a:ext cx="546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Front-End Developer</a:t>
            </a:r>
            <a:endParaRPr lang="de-DE" sz="2000" b="1" dirty="0">
              <a:latin typeface="Century Gothic" panose="020B0502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EFA0957-46F1-F745-96AB-B74FD65BA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4597" r="5297" b="14623"/>
          <a:stretch>
            <a:fillRect/>
          </a:stretch>
        </p:blipFill>
        <p:spPr>
          <a:xfrm>
            <a:off x="7698307" y="5556763"/>
            <a:ext cx="3421626" cy="3421626"/>
          </a:xfrm>
          <a:custGeom>
            <a:avLst/>
            <a:gdLst>
              <a:gd name="connsiteX0" fmla="*/ 1710813 w 3421626"/>
              <a:gd name="connsiteY0" fmla="*/ 0 h 3421626"/>
              <a:gd name="connsiteX1" fmla="*/ 3421626 w 3421626"/>
              <a:gd name="connsiteY1" fmla="*/ 1710813 h 3421626"/>
              <a:gd name="connsiteX2" fmla="*/ 1710813 w 3421626"/>
              <a:gd name="connsiteY2" fmla="*/ 3421626 h 3421626"/>
              <a:gd name="connsiteX3" fmla="*/ 0 w 3421626"/>
              <a:gd name="connsiteY3" fmla="*/ 1710813 h 3421626"/>
              <a:gd name="connsiteX4" fmla="*/ 1710813 w 3421626"/>
              <a:gd name="connsiteY4" fmla="*/ 0 h 342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1626" h="3421626">
                <a:moveTo>
                  <a:pt x="1710813" y="0"/>
                </a:moveTo>
                <a:cubicBezTo>
                  <a:pt x="2655669" y="0"/>
                  <a:pt x="3421626" y="765957"/>
                  <a:pt x="3421626" y="1710813"/>
                </a:cubicBezTo>
                <a:cubicBezTo>
                  <a:pt x="3421626" y="2655669"/>
                  <a:pt x="2655669" y="3421626"/>
                  <a:pt x="1710813" y="3421626"/>
                </a:cubicBezTo>
                <a:cubicBezTo>
                  <a:pt x="765957" y="3421626"/>
                  <a:pt x="0" y="2655669"/>
                  <a:pt x="0" y="1710813"/>
                </a:cubicBezTo>
                <a:cubicBezTo>
                  <a:pt x="0" y="765957"/>
                  <a:pt x="765957" y="0"/>
                  <a:pt x="1710813" y="0"/>
                </a:cubicBezTo>
                <a:close/>
              </a:path>
            </a:pathLst>
          </a:custGeom>
        </p:spPr>
      </p:pic>
      <p:sp>
        <p:nvSpPr>
          <p:cNvPr id="43" name="Textfeld 33"/>
          <p:cNvSpPr txBox="1"/>
          <p:nvPr/>
        </p:nvSpPr>
        <p:spPr>
          <a:xfrm>
            <a:off x="12804190" y="9597776"/>
            <a:ext cx="5467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Michael</a:t>
            </a:r>
            <a:r>
              <a:rPr lang="en-US" sz="4000" b="1" dirty="0">
                <a:latin typeface="Century Gothic" panose="020B0502020202020204" pitchFamily="34" charset="0"/>
              </a:rPr>
              <a:t> </a:t>
            </a:r>
            <a:r>
              <a:rPr lang="en-US" sz="4000" dirty="0" err="1">
                <a:latin typeface="Century Gothic" panose="020B0502020202020204" pitchFamily="34" charset="0"/>
              </a:rPr>
              <a:t>Cavellero</a:t>
            </a:r>
            <a:endParaRPr lang="de-DE" sz="4000" dirty="0">
              <a:latin typeface="Century Gothic" panose="020B0502020202020204" pitchFamily="34" charset="0"/>
            </a:endParaRPr>
          </a:p>
        </p:txBody>
      </p:sp>
      <p:sp>
        <p:nvSpPr>
          <p:cNvPr id="46" name="Textfeld 29"/>
          <p:cNvSpPr txBox="1"/>
          <p:nvPr/>
        </p:nvSpPr>
        <p:spPr>
          <a:xfrm>
            <a:off x="12804189" y="10341562"/>
            <a:ext cx="546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Backend Developer</a:t>
            </a:r>
            <a:endParaRPr lang="de-DE" sz="2000" b="1" dirty="0">
              <a:latin typeface="Century Gothic" panose="020B0502020202020204" pitchFamily="34" charset="0"/>
            </a:endParaRPr>
          </a:p>
        </p:txBody>
      </p:sp>
      <p:sp>
        <p:nvSpPr>
          <p:cNvPr id="47" name="Textfeld 33"/>
          <p:cNvSpPr txBox="1"/>
          <p:nvPr/>
        </p:nvSpPr>
        <p:spPr>
          <a:xfrm rot="16200000">
            <a:off x="9411322" y="-196128"/>
            <a:ext cx="555802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>
                <a:latin typeface="Century Gothic" panose="020B0502020202020204" pitchFamily="34" charset="0"/>
              </a:rPr>
              <a:t>T.</a:t>
            </a:r>
          </a:p>
          <a:p>
            <a:r>
              <a:rPr lang="en-US" sz="10000" b="1">
                <a:latin typeface="Century Gothic" panose="020B0502020202020204" pitchFamily="34" charset="0"/>
              </a:rPr>
              <a:t>EA.</a:t>
            </a:r>
          </a:p>
          <a:p>
            <a:r>
              <a:rPr lang="en-US" sz="10000" b="1">
                <a:latin typeface="Century Gothic" panose="020B0502020202020204" pitchFamily="34" charset="0"/>
              </a:rPr>
              <a:t>M.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15692284" y="620439"/>
            <a:ext cx="65949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0" b="1" dirty="0">
                <a:latin typeface="Century Gothic" panose="020B0502020202020204" pitchFamily="34" charset="0"/>
              </a:rPr>
              <a:t>#01 BITRATE</a:t>
            </a:r>
            <a:endParaRPr lang="de-DE" sz="5000" b="1" dirty="0">
              <a:latin typeface="Century Gothic" panose="020B0502020202020204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9BFE8039-788E-6A40-B6E9-2AF6E5D69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" t="2202" r="958" b="13394"/>
          <a:stretch>
            <a:fillRect/>
          </a:stretch>
        </p:blipFill>
        <p:spPr>
          <a:xfrm>
            <a:off x="1607223" y="5586260"/>
            <a:ext cx="3421626" cy="3421626"/>
          </a:xfrm>
          <a:custGeom>
            <a:avLst/>
            <a:gdLst>
              <a:gd name="connsiteX0" fmla="*/ 1710813 w 3421626"/>
              <a:gd name="connsiteY0" fmla="*/ 0 h 3421626"/>
              <a:gd name="connsiteX1" fmla="*/ 3421626 w 3421626"/>
              <a:gd name="connsiteY1" fmla="*/ 1710813 h 3421626"/>
              <a:gd name="connsiteX2" fmla="*/ 1710813 w 3421626"/>
              <a:gd name="connsiteY2" fmla="*/ 3421626 h 3421626"/>
              <a:gd name="connsiteX3" fmla="*/ 0 w 3421626"/>
              <a:gd name="connsiteY3" fmla="*/ 1710813 h 3421626"/>
              <a:gd name="connsiteX4" fmla="*/ 1710813 w 3421626"/>
              <a:gd name="connsiteY4" fmla="*/ 0 h 342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1626" h="3421626">
                <a:moveTo>
                  <a:pt x="1710813" y="0"/>
                </a:moveTo>
                <a:cubicBezTo>
                  <a:pt x="2655669" y="0"/>
                  <a:pt x="3421626" y="765957"/>
                  <a:pt x="3421626" y="1710813"/>
                </a:cubicBezTo>
                <a:cubicBezTo>
                  <a:pt x="3421626" y="2655669"/>
                  <a:pt x="2655669" y="3421626"/>
                  <a:pt x="1710813" y="3421626"/>
                </a:cubicBezTo>
                <a:cubicBezTo>
                  <a:pt x="765957" y="3421626"/>
                  <a:pt x="0" y="2655669"/>
                  <a:pt x="0" y="1710813"/>
                </a:cubicBezTo>
                <a:cubicBezTo>
                  <a:pt x="0" y="765957"/>
                  <a:pt x="765957" y="0"/>
                  <a:pt x="1710813" y="0"/>
                </a:cubicBezTo>
                <a:close/>
              </a:path>
            </a:pathLst>
          </a:custGeom>
        </p:spPr>
      </p:pic>
      <p:sp>
        <p:nvSpPr>
          <p:cNvPr id="42" name="Textfeld 33">
            <a:extLst>
              <a:ext uri="{FF2B5EF4-FFF2-40B4-BE49-F238E27FC236}">
                <a16:creationId xmlns:a16="http://schemas.microsoft.com/office/drawing/2014/main" id="{DF23B796-6751-F149-9384-39923176017F}"/>
              </a:ext>
            </a:extLst>
          </p:cNvPr>
          <p:cNvSpPr txBox="1"/>
          <p:nvPr/>
        </p:nvSpPr>
        <p:spPr>
          <a:xfrm>
            <a:off x="18621401" y="9638666"/>
            <a:ext cx="5467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Jeff</a:t>
            </a:r>
            <a:r>
              <a:rPr lang="en-US" sz="4000" b="1" dirty="0">
                <a:latin typeface="Century Gothic" panose="020B0502020202020204" pitchFamily="34" charset="0"/>
              </a:rPr>
              <a:t> </a:t>
            </a:r>
            <a:r>
              <a:rPr lang="en-US" sz="4000" dirty="0">
                <a:latin typeface="Century Gothic" panose="020B0502020202020204" pitchFamily="34" charset="0"/>
              </a:rPr>
              <a:t>Coen</a:t>
            </a:r>
            <a:endParaRPr lang="de-DE" sz="4000" dirty="0">
              <a:latin typeface="Century Gothic" panose="020B0502020202020204" pitchFamily="34" charset="0"/>
            </a:endParaRPr>
          </a:p>
        </p:txBody>
      </p:sp>
      <p:sp>
        <p:nvSpPr>
          <p:cNvPr id="44" name="Textfeld 29">
            <a:extLst>
              <a:ext uri="{FF2B5EF4-FFF2-40B4-BE49-F238E27FC236}">
                <a16:creationId xmlns:a16="http://schemas.microsoft.com/office/drawing/2014/main" id="{D8D495F9-8661-2C48-919B-7BEE5C955DCB}"/>
              </a:ext>
            </a:extLst>
          </p:cNvPr>
          <p:cNvSpPr txBox="1"/>
          <p:nvPr/>
        </p:nvSpPr>
        <p:spPr>
          <a:xfrm>
            <a:off x="18621400" y="10382452"/>
            <a:ext cx="546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Front-End Developer</a:t>
            </a:r>
            <a:endParaRPr lang="de-DE" sz="2000" b="1" dirty="0"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EE64CC-EB0D-9144-95D6-5AF80885878A}"/>
              </a:ext>
            </a:extLst>
          </p:cNvPr>
          <p:cNvSpPr txBox="1"/>
          <p:nvPr/>
        </p:nvSpPr>
        <p:spPr>
          <a:xfrm>
            <a:off x="21488400" y="7339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294AEE-1793-9A44-8502-7305DE02CD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4" t="1575" r="67" b="4602"/>
          <a:stretch>
            <a:fillRect/>
          </a:stretch>
        </p:blipFill>
        <p:spPr>
          <a:xfrm>
            <a:off x="19630116" y="5643198"/>
            <a:ext cx="3421626" cy="3392130"/>
          </a:xfrm>
          <a:custGeom>
            <a:avLst/>
            <a:gdLst>
              <a:gd name="connsiteX0" fmla="*/ 1710812 w 3421626"/>
              <a:gd name="connsiteY0" fmla="*/ 0 h 3392130"/>
              <a:gd name="connsiteX1" fmla="*/ 3421626 w 3421626"/>
              <a:gd name="connsiteY1" fmla="*/ 1696065 h 3392130"/>
              <a:gd name="connsiteX2" fmla="*/ 1710812 w 3421626"/>
              <a:gd name="connsiteY2" fmla="*/ 3392130 h 3392130"/>
              <a:gd name="connsiteX3" fmla="*/ 0 w 3421626"/>
              <a:gd name="connsiteY3" fmla="*/ 1696065 h 3392130"/>
              <a:gd name="connsiteX4" fmla="*/ 1710812 w 3421626"/>
              <a:gd name="connsiteY4" fmla="*/ 0 h 339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1626" h="3392130">
                <a:moveTo>
                  <a:pt x="1710812" y="0"/>
                </a:moveTo>
                <a:cubicBezTo>
                  <a:pt x="2655668" y="0"/>
                  <a:pt x="3421626" y="759354"/>
                  <a:pt x="3421626" y="1696065"/>
                </a:cubicBezTo>
                <a:cubicBezTo>
                  <a:pt x="3421626" y="2632776"/>
                  <a:pt x="2655668" y="3392130"/>
                  <a:pt x="1710812" y="3392130"/>
                </a:cubicBezTo>
                <a:cubicBezTo>
                  <a:pt x="765956" y="3392130"/>
                  <a:pt x="0" y="2632776"/>
                  <a:pt x="0" y="1696065"/>
                </a:cubicBezTo>
                <a:cubicBezTo>
                  <a:pt x="0" y="759354"/>
                  <a:pt x="765956" y="0"/>
                  <a:pt x="1710812" y="0"/>
                </a:cubicBez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EAD3067-55F0-2745-A038-6A0FD9ABA8EA}"/>
              </a:ext>
            </a:extLst>
          </p:cNvPr>
          <p:cNvSpPr/>
          <p:nvPr/>
        </p:nvSpPr>
        <p:spPr>
          <a:xfrm>
            <a:off x="701749" y="12546419"/>
            <a:ext cx="2955851" cy="595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840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43" grpId="0"/>
      <p:bldP spid="46" grpId="0"/>
      <p:bldP spid="47" grpId="0"/>
      <p:bldP spid="42" grpId="0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7007FA6-6012-8245-8D91-050BB620796B}"/>
              </a:ext>
            </a:extLst>
          </p:cNvPr>
          <p:cNvSpPr/>
          <p:nvPr/>
        </p:nvSpPr>
        <p:spPr>
          <a:xfrm>
            <a:off x="701749" y="12546419"/>
            <a:ext cx="2955851" cy="595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1"/>
          <p:cNvSpPr/>
          <p:nvPr/>
        </p:nvSpPr>
        <p:spPr>
          <a:xfrm>
            <a:off x="2" y="1"/>
            <a:ext cx="8967017" cy="13716000"/>
          </a:xfrm>
          <a:prstGeom prst="rect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tangle 21"/>
          <p:cNvSpPr/>
          <p:nvPr/>
        </p:nvSpPr>
        <p:spPr>
          <a:xfrm>
            <a:off x="0" y="2794794"/>
            <a:ext cx="16341211" cy="8126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tangle 20"/>
          <p:cNvSpPr/>
          <p:nvPr/>
        </p:nvSpPr>
        <p:spPr>
          <a:xfrm>
            <a:off x="0" y="2794794"/>
            <a:ext cx="16341211" cy="8126413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 t="-16992" b="-169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15692284" y="620439"/>
            <a:ext cx="65949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0" b="1" dirty="0">
                <a:latin typeface="Century Gothic" panose="020B0502020202020204" pitchFamily="34" charset="0"/>
              </a:rPr>
              <a:t>#02 BITRATE</a:t>
            </a:r>
            <a:endParaRPr lang="de-DE" sz="5000" b="1" dirty="0">
              <a:latin typeface="Century Gothic" panose="020B0502020202020204" pitchFamily="34" charset="0"/>
            </a:endParaRPr>
          </a:p>
        </p:txBody>
      </p:sp>
      <p:sp>
        <p:nvSpPr>
          <p:cNvPr id="27" name="Shape 609"/>
          <p:cNvSpPr/>
          <p:nvPr/>
        </p:nvSpPr>
        <p:spPr>
          <a:xfrm>
            <a:off x="17063001" y="4451986"/>
            <a:ext cx="3821052" cy="1047942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r>
              <a:rPr lang="en-US" sz="2800" dirty="0">
                <a:latin typeface="Century Gothic" panose="020B0502020202020204" pitchFamily="34" charset="0"/>
              </a:rPr>
              <a:t>Front-End D3</a:t>
            </a:r>
          </a:p>
        </p:txBody>
      </p:sp>
      <p:sp>
        <p:nvSpPr>
          <p:cNvPr id="28" name="Shape 610"/>
          <p:cNvSpPr/>
          <p:nvPr/>
        </p:nvSpPr>
        <p:spPr>
          <a:xfrm>
            <a:off x="17055091" y="3498302"/>
            <a:ext cx="2552044" cy="1047942"/>
          </a:xfrm>
          <a:prstGeom prst="rect">
            <a:avLst/>
          </a:prstGeom>
          <a:noFill/>
          <a:ln>
            <a:noFill/>
          </a:ln>
          <a:effectLst/>
        </p:spPr>
        <p:txBody>
          <a:bodyPr lIns="182824" tIns="91400" rIns="182824" bIns="914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en-US" sz="4400" b="1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Phase I</a:t>
            </a:r>
            <a:endParaRPr lang="id-ID" sz="4400" b="1" dirty="0">
              <a:latin typeface="Century Gothic" panose="020B050202020202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37" name="Shape 609"/>
          <p:cNvSpPr/>
          <p:nvPr/>
        </p:nvSpPr>
        <p:spPr>
          <a:xfrm>
            <a:off x="17063001" y="6817066"/>
            <a:ext cx="3821052" cy="1047942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r>
              <a:rPr lang="en-US" sz="2800" dirty="0">
                <a:latin typeface="Century Gothic" panose="020B0502020202020204" pitchFamily="34" charset="0"/>
              </a:rPr>
              <a:t>Python Script</a:t>
            </a:r>
          </a:p>
        </p:txBody>
      </p:sp>
      <p:sp>
        <p:nvSpPr>
          <p:cNvPr id="38" name="Shape 610"/>
          <p:cNvSpPr/>
          <p:nvPr/>
        </p:nvSpPr>
        <p:spPr>
          <a:xfrm>
            <a:off x="17055090" y="5756223"/>
            <a:ext cx="4445347" cy="1155101"/>
          </a:xfrm>
          <a:prstGeom prst="rect">
            <a:avLst/>
          </a:prstGeom>
          <a:noFill/>
          <a:ln>
            <a:noFill/>
          </a:ln>
          <a:effectLst/>
        </p:spPr>
        <p:txBody>
          <a:bodyPr lIns="182824" tIns="91400" rIns="182824" bIns="914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en-US" sz="4400" b="1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Phase II</a:t>
            </a:r>
            <a:endParaRPr lang="id-ID" sz="4400" b="1" dirty="0">
              <a:latin typeface="Century Gothic" panose="020B050202020202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43" name="Shape 609"/>
          <p:cNvSpPr/>
          <p:nvPr/>
        </p:nvSpPr>
        <p:spPr>
          <a:xfrm>
            <a:off x="17063001" y="9361189"/>
            <a:ext cx="3821052" cy="1047942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r>
              <a:rPr lang="en-US" sz="2800" dirty="0">
                <a:latin typeface="Century Gothic" panose="020B0502020202020204" pitchFamily="34" charset="0"/>
              </a:rPr>
              <a:t>Machine Learning Algorithm</a:t>
            </a:r>
          </a:p>
        </p:txBody>
      </p:sp>
      <p:sp>
        <p:nvSpPr>
          <p:cNvPr id="44" name="Shape 610"/>
          <p:cNvSpPr/>
          <p:nvPr/>
        </p:nvSpPr>
        <p:spPr>
          <a:xfrm>
            <a:off x="17055090" y="8469701"/>
            <a:ext cx="4445347" cy="985746"/>
          </a:xfrm>
          <a:prstGeom prst="rect">
            <a:avLst/>
          </a:prstGeom>
          <a:noFill/>
          <a:ln>
            <a:noFill/>
          </a:ln>
          <a:effectLst/>
        </p:spPr>
        <p:txBody>
          <a:bodyPr lIns="182824" tIns="91400" rIns="182824" bIns="914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en-US" sz="4400" b="1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Phase III</a:t>
            </a:r>
            <a:endParaRPr lang="id-ID" sz="4400" b="1" dirty="0">
              <a:latin typeface="Century Gothic" panose="020B0502020202020204" pitchFamily="34" charset="0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68B1C-DF7D-3946-8A4C-4329F45AC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036" y="2794794"/>
            <a:ext cx="10443328" cy="8126414"/>
          </a:xfrm>
          <a:prstGeom prst="rect">
            <a:avLst/>
          </a:prstGeom>
        </p:spPr>
      </p:pic>
      <p:sp>
        <p:nvSpPr>
          <p:cNvPr id="47" name="Textfeld 46"/>
          <p:cNvSpPr txBox="1"/>
          <p:nvPr/>
        </p:nvSpPr>
        <p:spPr>
          <a:xfrm>
            <a:off x="141374" y="2794793"/>
            <a:ext cx="753104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Machine</a:t>
            </a:r>
          </a:p>
          <a:p>
            <a:r>
              <a:rPr lang="en-US" sz="10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Learning</a:t>
            </a:r>
          </a:p>
          <a:p>
            <a:r>
              <a:rPr lang="en-US" sz="10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Fireball</a:t>
            </a:r>
          </a:p>
        </p:txBody>
      </p:sp>
      <p:sp>
        <p:nvSpPr>
          <p:cNvPr id="29" name="Ellipse 43"/>
          <p:cNvSpPr/>
          <p:nvPr/>
        </p:nvSpPr>
        <p:spPr>
          <a:xfrm>
            <a:off x="15907960" y="4133093"/>
            <a:ext cx="830204" cy="83020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1" name="Shape 3850"/>
          <p:cNvSpPr/>
          <p:nvPr/>
        </p:nvSpPr>
        <p:spPr>
          <a:xfrm>
            <a:off x="16153679" y="4347263"/>
            <a:ext cx="279772" cy="34287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91426" tIns="45700" rIns="91426" bIns="45700" anchor="ctr" anchorCtr="0">
            <a:noAutofit/>
          </a:bodyPr>
          <a:lstStyle/>
          <a:p>
            <a:endParaRPr sz="3600">
              <a:solidFill>
                <a:schemeClr val="bg2">
                  <a:lumMod val="50000"/>
                </a:schemeClr>
              </a:solidFill>
              <a:latin typeface="+mj-lt"/>
              <a:ea typeface="Lato"/>
              <a:cs typeface="Lato"/>
              <a:sym typeface="Lato"/>
            </a:endParaRPr>
          </a:p>
        </p:txBody>
      </p:sp>
      <p:sp>
        <p:nvSpPr>
          <p:cNvPr id="39" name="Ellipse 43"/>
          <p:cNvSpPr/>
          <p:nvPr/>
        </p:nvSpPr>
        <p:spPr>
          <a:xfrm>
            <a:off x="15907960" y="6498173"/>
            <a:ext cx="830204" cy="83020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0" name="Shape 3850"/>
          <p:cNvSpPr/>
          <p:nvPr/>
        </p:nvSpPr>
        <p:spPr>
          <a:xfrm>
            <a:off x="16153679" y="6712343"/>
            <a:ext cx="279772" cy="34287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91426" tIns="45700" rIns="91426" bIns="45700" anchor="ctr" anchorCtr="0">
            <a:noAutofit/>
          </a:bodyPr>
          <a:lstStyle/>
          <a:p>
            <a:endParaRPr sz="3600">
              <a:solidFill>
                <a:schemeClr val="bg2">
                  <a:lumMod val="50000"/>
                </a:schemeClr>
              </a:solidFill>
              <a:latin typeface="+mj-lt"/>
              <a:ea typeface="Lato"/>
              <a:cs typeface="Lato"/>
              <a:sym typeface="Lato"/>
            </a:endParaRPr>
          </a:p>
        </p:txBody>
      </p:sp>
      <p:sp>
        <p:nvSpPr>
          <p:cNvPr id="45" name="Ellipse 43"/>
          <p:cNvSpPr/>
          <p:nvPr/>
        </p:nvSpPr>
        <p:spPr>
          <a:xfrm>
            <a:off x="15907960" y="9042296"/>
            <a:ext cx="830204" cy="83020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6" name="Shape 3850"/>
          <p:cNvSpPr/>
          <p:nvPr/>
        </p:nvSpPr>
        <p:spPr>
          <a:xfrm>
            <a:off x="16153679" y="9256466"/>
            <a:ext cx="279772" cy="34287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91426" tIns="45700" rIns="91426" bIns="45700" anchor="ctr" anchorCtr="0">
            <a:noAutofit/>
          </a:bodyPr>
          <a:lstStyle/>
          <a:p>
            <a:endParaRPr sz="3600">
              <a:solidFill>
                <a:schemeClr val="bg2">
                  <a:lumMod val="50000"/>
                </a:schemeClr>
              </a:solidFill>
              <a:latin typeface="+mj-lt"/>
              <a:ea typeface="Lato"/>
              <a:cs typeface="Lato"/>
              <a:sym typeface="Lato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0" y="5330283"/>
            <a:ext cx="8967019" cy="559092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0">
                <a:schemeClr val="accent1">
                  <a:alpha val="0"/>
                  <a:lumMod val="0"/>
                  <a:lumOff val="100000"/>
                </a:schemeClr>
              </a:gs>
              <a:gs pos="100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254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0750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7" grpId="0"/>
      <p:bldP spid="38" grpId="0"/>
      <p:bldP spid="43" grpId="0"/>
      <p:bldP spid="44" grpId="0"/>
      <p:bldP spid="47" grpId="0"/>
      <p:bldP spid="29" grpId="0" animBg="1"/>
      <p:bldP spid="31" grpId="0" animBg="1"/>
      <p:bldP spid="39" grpId="0" animBg="1"/>
      <p:bldP spid="40" grpId="0" animBg="1"/>
      <p:bldP spid="45" grpId="0" animBg="1"/>
      <p:bldP spid="46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feld 33"/>
          <p:cNvSpPr txBox="1"/>
          <p:nvPr/>
        </p:nvSpPr>
        <p:spPr>
          <a:xfrm>
            <a:off x="769912" y="620439"/>
            <a:ext cx="131179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0" b="1" dirty="0">
                <a:latin typeface="Century Gothic" panose="020B0502020202020204" pitchFamily="34" charset="0"/>
              </a:rPr>
              <a:t>Machine Learning Fireball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5692284" y="620439"/>
            <a:ext cx="65949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0" b="1" dirty="0">
                <a:latin typeface="Century Gothic" panose="020B0502020202020204" pitchFamily="34" charset="0"/>
              </a:rPr>
              <a:t>#03 BITRATE</a:t>
            </a:r>
            <a:endParaRPr lang="de-DE" sz="5000" b="1" dirty="0"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09F17B-E03A-9D43-B5CD-E86A2C062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912" y="2519484"/>
            <a:ext cx="2907463" cy="2761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ADB5BF-BDD1-BF44-9E39-93557DD576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52" y="6263101"/>
            <a:ext cx="5196548" cy="38974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9CD97F-1512-C34E-A69A-2D79258416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508" y="6931532"/>
            <a:ext cx="2697709" cy="26977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D0C269-928B-8B40-AD9F-A7B3485E0D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7965">
            <a:off x="3774945" y="8377945"/>
            <a:ext cx="1155284" cy="5215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57755A-5670-FF4B-8626-0EC81D0694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7365">
            <a:off x="3545459" y="7770322"/>
            <a:ext cx="1155284" cy="5215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38FF19-2685-2D4E-9261-A7B95AFAC2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969" y="7913574"/>
            <a:ext cx="1155284" cy="5215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EB9277-8FEF-0F4E-A3FC-42F9BFFC93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42791">
            <a:off x="3782334" y="7387191"/>
            <a:ext cx="1155284" cy="52152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CC1DB86-AFC7-5843-840B-3ED07FC0D5FD}"/>
              </a:ext>
            </a:extLst>
          </p:cNvPr>
          <p:cNvSpPr/>
          <p:nvPr/>
        </p:nvSpPr>
        <p:spPr>
          <a:xfrm>
            <a:off x="701749" y="12546419"/>
            <a:ext cx="2955851" cy="595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6574F5-B474-C146-AC47-32E6371D75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749" y="2426072"/>
            <a:ext cx="2854588" cy="28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858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5124E-6 -1.2963E-6 L 0.65245 -0.1975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86" y="-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1005E-6 -3.14815E-6 L 0.60641 -0.21111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20" y="-1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4678E-7 -2.22222E-6 L 0.65747 0.01343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58" y="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31 0.00046 L 0.64301 0.16365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81" y="8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/>
          <p:cNvSpPr txBox="1"/>
          <p:nvPr/>
        </p:nvSpPr>
        <p:spPr>
          <a:xfrm>
            <a:off x="15692284" y="620439"/>
            <a:ext cx="65949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0" b="1" dirty="0">
                <a:latin typeface="Century Gothic" panose="020B0502020202020204" pitchFamily="34" charset="0"/>
              </a:rPr>
              <a:t>#04 BITRATE</a:t>
            </a:r>
            <a:endParaRPr lang="de-DE" sz="5000" b="1" dirty="0">
              <a:latin typeface="Century Gothic" panose="020B0502020202020204" pitchFamily="34" charset="0"/>
            </a:endParaRPr>
          </a:p>
        </p:txBody>
      </p:sp>
      <p:sp>
        <p:nvSpPr>
          <p:cNvPr id="26" name="Textfeld 33">
            <a:extLst>
              <a:ext uri="{FF2B5EF4-FFF2-40B4-BE49-F238E27FC236}">
                <a16:creationId xmlns:a16="http://schemas.microsoft.com/office/drawing/2014/main" id="{CA82FE3D-21B6-A548-BD47-E52C69DDB90F}"/>
              </a:ext>
            </a:extLst>
          </p:cNvPr>
          <p:cNvSpPr txBox="1"/>
          <p:nvPr/>
        </p:nvSpPr>
        <p:spPr>
          <a:xfrm>
            <a:off x="489887" y="391617"/>
            <a:ext cx="79872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0" b="1" dirty="0">
                <a:latin typeface="Century Gothic" panose="020B0502020202020204" pitchFamily="34" charset="0"/>
              </a:rPr>
              <a:t>Back-End Process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752A513-C188-D64A-8FC6-1A285B4E2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3291" y="5501718"/>
            <a:ext cx="4753487" cy="468409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AC315F2-9515-6B45-9784-EB19E8ABE733}"/>
              </a:ext>
            </a:extLst>
          </p:cNvPr>
          <p:cNvSpPr/>
          <p:nvPr/>
        </p:nvSpPr>
        <p:spPr>
          <a:xfrm>
            <a:off x="3555654" y="2304965"/>
            <a:ext cx="5531370" cy="2728210"/>
          </a:xfrm>
          <a:prstGeom prst="round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>
            <a:outerShdw blurRad="177800" dist="38100" dir="5400000" algn="t" rotWithShape="0">
              <a:prstClr val="black">
                <a:alpha val="12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E5FFD-79E1-F34A-BD06-CD3056FE1FD1}"/>
              </a:ext>
            </a:extLst>
          </p:cNvPr>
          <p:cNvSpPr txBox="1"/>
          <p:nvPr/>
        </p:nvSpPr>
        <p:spPr>
          <a:xfrm>
            <a:off x="4508204" y="3207405"/>
            <a:ext cx="3454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Century Gothic" panose="020B0502020202020204" pitchFamily="34" charset="0"/>
              </a:rPr>
              <a:t>{Velocity}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57DF886-87A2-D241-8310-5198BB0130C7}"/>
              </a:ext>
            </a:extLst>
          </p:cNvPr>
          <p:cNvSpPr/>
          <p:nvPr/>
        </p:nvSpPr>
        <p:spPr>
          <a:xfrm>
            <a:off x="3555654" y="5776972"/>
            <a:ext cx="5531370" cy="2728210"/>
          </a:xfrm>
          <a:prstGeom prst="round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>
            <a:outerShdw blurRad="177800" dist="38100" dir="5400000" algn="t" rotWithShape="0">
              <a:prstClr val="black">
                <a:alpha val="12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125F04-9334-1843-8CF4-D372D48D222E}"/>
              </a:ext>
            </a:extLst>
          </p:cNvPr>
          <p:cNvSpPr txBox="1"/>
          <p:nvPr/>
        </p:nvSpPr>
        <p:spPr>
          <a:xfrm>
            <a:off x="4444409" y="6679412"/>
            <a:ext cx="3579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Century Gothic" panose="020B0502020202020204" pitchFamily="34" charset="0"/>
              </a:rPr>
              <a:t>{Distance}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8FB3AD5-CCED-7849-BDDD-0CEB295B9E99}"/>
              </a:ext>
            </a:extLst>
          </p:cNvPr>
          <p:cNvSpPr/>
          <p:nvPr/>
        </p:nvSpPr>
        <p:spPr>
          <a:xfrm>
            <a:off x="3555654" y="9248979"/>
            <a:ext cx="5531370" cy="2728210"/>
          </a:xfrm>
          <a:prstGeom prst="round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>
            <a:outerShdw blurRad="177800" dist="38100" dir="5400000" algn="t" rotWithShape="0">
              <a:prstClr val="black">
                <a:alpha val="12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754A43-0285-0246-92C4-0471338D553A}"/>
              </a:ext>
            </a:extLst>
          </p:cNvPr>
          <p:cNvSpPr txBox="1"/>
          <p:nvPr/>
        </p:nvSpPr>
        <p:spPr>
          <a:xfrm>
            <a:off x="4997144" y="10197585"/>
            <a:ext cx="24736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Century Gothic" panose="020B0502020202020204" pitchFamily="34" charset="0"/>
              </a:rPr>
              <a:t>{Angle}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E0FD93-1063-C940-918C-47EDB17C82FD}"/>
              </a:ext>
            </a:extLst>
          </p:cNvPr>
          <p:cNvSpPr/>
          <p:nvPr/>
        </p:nvSpPr>
        <p:spPr>
          <a:xfrm>
            <a:off x="9854042" y="3148125"/>
            <a:ext cx="484660" cy="4846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821AFA2-9CA5-7248-8359-E5B3A67ADE7E}"/>
              </a:ext>
            </a:extLst>
          </p:cNvPr>
          <p:cNvSpPr/>
          <p:nvPr/>
        </p:nvSpPr>
        <p:spPr>
          <a:xfrm>
            <a:off x="10794272" y="3719450"/>
            <a:ext cx="630077" cy="6300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9826875-2FAF-CD4C-BFE9-A87A9653BF30}"/>
              </a:ext>
            </a:extLst>
          </p:cNvPr>
          <p:cNvSpPr/>
          <p:nvPr/>
        </p:nvSpPr>
        <p:spPr>
          <a:xfrm>
            <a:off x="11895204" y="4386385"/>
            <a:ext cx="482160" cy="4821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5F53CA7-DD7A-A845-B29D-FB5142DB84C6}"/>
              </a:ext>
            </a:extLst>
          </p:cNvPr>
          <p:cNvSpPr/>
          <p:nvPr/>
        </p:nvSpPr>
        <p:spPr>
          <a:xfrm>
            <a:off x="12838917" y="4842334"/>
            <a:ext cx="630077" cy="6300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C7746B-757E-1842-ABF5-8BE54D4195E9}"/>
              </a:ext>
            </a:extLst>
          </p:cNvPr>
          <p:cNvSpPr/>
          <p:nvPr/>
        </p:nvSpPr>
        <p:spPr>
          <a:xfrm>
            <a:off x="13807565" y="5376896"/>
            <a:ext cx="482160" cy="4821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1733406-82A7-3A4E-91CD-0098B1964E12}"/>
              </a:ext>
            </a:extLst>
          </p:cNvPr>
          <p:cNvSpPr/>
          <p:nvPr/>
        </p:nvSpPr>
        <p:spPr>
          <a:xfrm>
            <a:off x="14534797" y="5733241"/>
            <a:ext cx="630077" cy="6300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6A4E5A5-614E-C647-82EF-97396AC012F9}"/>
              </a:ext>
            </a:extLst>
          </p:cNvPr>
          <p:cNvSpPr/>
          <p:nvPr/>
        </p:nvSpPr>
        <p:spPr>
          <a:xfrm>
            <a:off x="15409946" y="6153521"/>
            <a:ext cx="482160" cy="4821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331CB57-7556-8A4B-A561-3797408391D1}"/>
              </a:ext>
            </a:extLst>
          </p:cNvPr>
          <p:cNvSpPr/>
          <p:nvPr/>
        </p:nvSpPr>
        <p:spPr>
          <a:xfrm flipH="1">
            <a:off x="9802306" y="10786252"/>
            <a:ext cx="484660" cy="4846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007BEED-A696-1246-9325-D08173FC3F1B}"/>
              </a:ext>
            </a:extLst>
          </p:cNvPr>
          <p:cNvSpPr/>
          <p:nvPr/>
        </p:nvSpPr>
        <p:spPr>
          <a:xfrm flipH="1">
            <a:off x="10794273" y="10126242"/>
            <a:ext cx="630077" cy="6300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7586BFC-9B50-514B-BA1A-1077414A6687}"/>
              </a:ext>
            </a:extLst>
          </p:cNvPr>
          <p:cNvSpPr/>
          <p:nvPr/>
        </p:nvSpPr>
        <p:spPr>
          <a:xfrm flipH="1">
            <a:off x="11898065" y="9715425"/>
            <a:ext cx="482160" cy="4821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D8F33C7-7CDA-0940-A1C5-637491128889}"/>
              </a:ext>
            </a:extLst>
          </p:cNvPr>
          <p:cNvSpPr/>
          <p:nvPr/>
        </p:nvSpPr>
        <p:spPr>
          <a:xfrm flipH="1">
            <a:off x="12844867" y="9099199"/>
            <a:ext cx="630077" cy="6300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0AFE89-71F2-754D-9EFA-C65B42AE715B}"/>
              </a:ext>
            </a:extLst>
          </p:cNvPr>
          <p:cNvSpPr/>
          <p:nvPr/>
        </p:nvSpPr>
        <p:spPr>
          <a:xfrm flipH="1">
            <a:off x="13775469" y="8750714"/>
            <a:ext cx="482160" cy="4821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11F0FA3-2208-4743-9714-25F478BA81FC}"/>
              </a:ext>
            </a:extLst>
          </p:cNvPr>
          <p:cNvSpPr/>
          <p:nvPr/>
        </p:nvSpPr>
        <p:spPr>
          <a:xfrm flipH="1">
            <a:off x="14537848" y="8379352"/>
            <a:ext cx="630077" cy="6300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070BD08-23A8-FF47-884E-AA0AF6CC6502}"/>
              </a:ext>
            </a:extLst>
          </p:cNvPr>
          <p:cNvSpPr/>
          <p:nvPr/>
        </p:nvSpPr>
        <p:spPr>
          <a:xfrm flipH="1">
            <a:off x="15461347" y="8138272"/>
            <a:ext cx="482160" cy="4821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3BB9256-46F8-1E43-BDAC-A31FE99A8C5E}"/>
              </a:ext>
            </a:extLst>
          </p:cNvPr>
          <p:cNvSpPr/>
          <p:nvPr/>
        </p:nvSpPr>
        <p:spPr>
          <a:xfrm>
            <a:off x="9790930" y="7044471"/>
            <a:ext cx="484660" cy="4846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69DD722-1053-414D-9754-5BF89CF5EC8A}"/>
              </a:ext>
            </a:extLst>
          </p:cNvPr>
          <p:cNvSpPr/>
          <p:nvPr/>
        </p:nvSpPr>
        <p:spPr>
          <a:xfrm>
            <a:off x="10740233" y="6989487"/>
            <a:ext cx="630077" cy="6300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BC8B43-3EEE-204D-A680-FBF0F9C27A7B}"/>
              </a:ext>
            </a:extLst>
          </p:cNvPr>
          <p:cNvSpPr/>
          <p:nvPr/>
        </p:nvSpPr>
        <p:spPr>
          <a:xfrm>
            <a:off x="11834953" y="7068273"/>
            <a:ext cx="482160" cy="4821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8213F59-12B3-BC49-B3C3-DB947E963FB9}"/>
              </a:ext>
            </a:extLst>
          </p:cNvPr>
          <p:cNvSpPr/>
          <p:nvPr/>
        </p:nvSpPr>
        <p:spPr>
          <a:xfrm>
            <a:off x="12781756" y="6985883"/>
            <a:ext cx="630077" cy="6300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65F55C6-9106-C84B-920E-DB1B411EBC61}"/>
              </a:ext>
            </a:extLst>
          </p:cNvPr>
          <p:cNvSpPr/>
          <p:nvPr/>
        </p:nvSpPr>
        <p:spPr>
          <a:xfrm>
            <a:off x="13756192" y="7063805"/>
            <a:ext cx="482160" cy="4821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CA1D3AA-5714-AE4C-84C3-739A9375DE7D}"/>
              </a:ext>
            </a:extLst>
          </p:cNvPr>
          <p:cNvSpPr/>
          <p:nvPr/>
        </p:nvSpPr>
        <p:spPr>
          <a:xfrm>
            <a:off x="14470619" y="7018367"/>
            <a:ext cx="630077" cy="6300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DBC0368-11F0-A342-9160-B827F0A5C145}"/>
              </a:ext>
            </a:extLst>
          </p:cNvPr>
          <p:cNvSpPr/>
          <p:nvPr/>
        </p:nvSpPr>
        <p:spPr>
          <a:xfrm>
            <a:off x="15346834" y="7081830"/>
            <a:ext cx="482160" cy="4821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1EE11C3-4835-E34F-A5BA-225DB69075A3}"/>
              </a:ext>
            </a:extLst>
          </p:cNvPr>
          <p:cNvSpPr/>
          <p:nvPr/>
        </p:nvSpPr>
        <p:spPr>
          <a:xfrm>
            <a:off x="701749" y="12546419"/>
            <a:ext cx="2955851" cy="595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810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00"/>
                            </p:stCondLst>
                            <p:childTnLst>
                              <p:par>
                                <p:cTn id="4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"/>
                            </p:stCondLst>
                            <p:childTnLst>
                              <p:par>
                                <p:cTn id="4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100"/>
                            </p:stCondLst>
                            <p:childTnLst>
                              <p:par>
                                <p:cTn id="5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2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2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700"/>
                            </p:stCondLst>
                            <p:childTnLst>
                              <p:par>
                                <p:cTn id="6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2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0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900"/>
                            </p:stCondLst>
                            <p:childTnLst>
                              <p:par>
                                <p:cTn id="7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2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5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100"/>
                            </p:stCondLst>
                            <p:childTnLst>
                              <p:par>
                                <p:cTn id="7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2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300"/>
                            </p:stCondLst>
                            <p:childTnLst>
                              <p:par>
                                <p:cTn id="8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2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5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0"/>
                            </p:stCondLst>
                            <p:childTnLst>
                              <p:par>
                                <p:cTn id="8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2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0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700"/>
                            </p:stCondLst>
                            <p:childTnLst>
                              <p:par>
                                <p:cTn id="9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2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5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900"/>
                            </p:stCondLst>
                            <p:childTnLst>
                              <p:par>
                                <p:cTn id="9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2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0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100"/>
                            </p:stCondLst>
                            <p:childTnLst>
                              <p:par>
                                <p:cTn id="10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2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5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300"/>
                            </p:stCondLst>
                            <p:childTnLst>
                              <p:par>
                                <p:cTn id="10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2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0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1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2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5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700"/>
                            </p:stCondLst>
                            <p:childTnLst>
                              <p:par>
                                <p:cTn id="1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2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0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900"/>
                            </p:stCondLst>
                            <p:childTnLst>
                              <p:par>
                                <p:cTn id="12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2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5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4100"/>
                            </p:stCondLst>
                            <p:childTnLst>
                              <p:par>
                                <p:cTn id="12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2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0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4300"/>
                            </p:stCondLst>
                            <p:childTnLst>
                              <p:par>
                                <p:cTn id="13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2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5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500"/>
                            </p:stCondLst>
                            <p:childTnLst>
                              <p:par>
                                <p:cTn id="13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2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0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6" grpId="0" animBg="1"/>
      <p:bldP spid="7" grpId="0"/>
      <p:bldP spid="28" grpId="0" animBg="1"/>
      <p:bldP spid="29" grpId="0"/>
      <p:bldP spid="30" grpId="0" animBg="1"/>
      <p:bldP spid="31" grpId="0"/>
      <p:bldP spid="8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feld 33"/>
          <p:cNvSpPr txBox="1"/>
          <p:nvPr/>
        </p:nvSpPr>
        <p:spPr>
          <a:xfrm>
            <a:off x="6990024" y="1051326"/>
            <a:ext cx="131179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dirty="0">
                <a:latin typeface="Century Gothic" panose="020B0502020202020204" pitchFamily="34" charset="0"/>
              </a:rPr>
              <a:t>Phase I – Front-End &amp; D3</a:t>
            </a:r>
            <a:endParaRPr lang="de-DE" sz="7000" b="1" dirty="0">
              <a:latin typeface="Century Gothic" panose="020B0502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5692284" y="620439"/>
            <a:ext cx="65949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0" b="1" dirty="0">
                <a:latin typeface="Century Gothic" panose="020B0502020202020204" pitchFamily="34" charset="0"/>
              </a:rPr>
              <a:t>#05 BITRATE</a:t>
            </a:r>
            <a:endParaRPr lang="de-DE" sz="5000" b="1" dirty="0"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AA114A-9D84-C44C-BF63-4B51D4D2D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823" y="2651764"/>
            <a:ext cx="15845186" cy="95756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BE22C3-E48F-464B-BD99-27E519727CCB}"/>
              </a:ext>
            </a:extLst>
          </p:cNvPr>
          <p:cNvSpPr/>
          <p:nvPr/>
        </p:nvSpPr>
        <p:spPr>
          <a:xfrm>
            <a:off x="701749" y="12546419"/>
            <a:ext cx="2955851" cy="595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300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feld 33"/>
          <p:cNvSpPr txBox="1"/>
          <p:nvPr/>
        </p:nvSpPr>
        <p:spPr>
          <a:xfrm>
            <a:off x="5629832" y="1482213"/>
            <a:ext cx="131179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dirty="0">
                <a:latin typeface="Century Gothic" panose="020B0502020202020204" pitchFamily="34" charset="0"/>
              </a:rPr>
              <a:t>Phase II – Python Script</a:t>
            </a:r>
            <a:endParaRPr lang="de-DE" sz="7000" b="1" dirty="0">
              <a:latin typeface="Century Gothic" panose="020B0502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5692284" y="620439"/>
            <a:ext cx="65949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0" b="1" dirty="0">
                <a:latin typeface="Century Gothic" panose="020B0502020202020204" pitchFamily="34" charset="0"/>
              </a:rPr>
              <a:t>#06 BITRATE</a:t>
            </a:r>
            <a:endParaRPr lang="de-DE" sz="5000" b="1" dirty="0">
              <a:latin typeface="Century Gothic" panose="020B0502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27D6CB-EEEB-4274-820B-09E173B47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999" y="3046592"/>
            <a:ext cx="14725650" cy="98012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9820C3-8753-014A-AD0A-985EAA412266}"/>
              </a:ext>
            </a:extLst>
          </p:cNvPr>
          <p:cNvSpPr/>
          <p:nvPr/>
        </p:nvSpPr>
        <p:spPr>
          <a:xfrm>
            <a:off x="701749" y="12546419"/>
            <a:ext cx="2955851" cy="595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210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feld 33"/>
          <p:cNvSpPr txBox="1"/>
          <p:nvPr/>
        </p:nvSpPr>
        <p:spPr>
          <a:xfrm>
            <a:off x="4898312" y="2423961"/>
            <a:ext cx="131179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dirty="0">
                <a:latin typeface="Century Gothic" panose="020B0502020202020204" pitchFamily="34" charset="0"/>
              </a:rPr>
              <a:t>Phase III – Machine Learning</a:t>
            </a:r>
            <a:endParaRPr lang="de-DE" sz="7000" b="1" dirty="0">
              <a:latin typeface="Century Gothic" panose="020B0502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5692284" y="620439"/>
            <a:ext cx="65949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0" b="1" dirty="0">
                <a:latin typeface="Century Gothic" panose="020B0502020202020204" pitchFamily="34" charset="0"/>
              </a:rPr>
              <a:t>#07 BITRATE</a:t>
            </a:r>
            <a:endParaRPr lang="de-DE" sz="5000" b="1" dirty="0">
              <a:latin typeface="Century Gothic" panose="020B0502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CB69FF-1BAC-4692-AFB2-F17ACFC02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580" y="4535260"/>
            <a:ext cx="13887450" cy="72580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5C05E78-AAC4-A14C-92AD-BF2D8F31356A}"/>
              </a:ext>
            </a:extLst>
          </p:cNvPr>
          <p:cNvSpPr/>
          <p:nvPr/>
        </p:nvSpPr>
        <p:spPr>
          <a:xfrm>
            <a:off x="701749" y="12546419"/>
            <a:ext cx="2955851" cy="595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3465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feld 33"/>
          <p:cNvSpPr txBox="1"/>
          <p:nvPr/>
        </p:nvSpPr>
        <p:spPr>
          <a:xfrm>
            <a:off x="660153" y="312662"/>
            <a:ext cx="48562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dirty="0">
                <a:latin typeface="Century Gothic" panose="020B0502020202020204" pitchFamily="34" charset="0"/>
              </a:rPr>
              <a:t>Formulas</a:t>
            </a:r>
            <a:endParaRPr lang="de-DE" sz="7000" b="1" dirty="0">
              <a:latin typeface="Century Gothic" panose="020B0502020202020204" pitchFamily="34" charset="0"/>
            </a:endParaRPr>
          </a:p>
        </p:txBody>
      </p:sp>
      <p:sp>
        <p:nvSpPr>
          <p:cNvPr id="35" name="Textfeld 34"/>
          <p:cNvSpPr txBox="1"/>
          <p:nvPr/>
        </p:nvSpPr>
        <p:spPr>
          <a:xfrm>
            <a:off x="5067261" y="2362893"/>
            <a:ext cx="14070828" cy="981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// </a:t>
            </a:r>
            <a:r>
              <a:rPr lang="en-US" sz="3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R</a:t>
            </a:r>
            <a:r>
              <a:rPr lang="en-US" sz="3600" b="1" dirty="0">
                <a:latin typeface="Century Gothic" panose="020B0502020202020204" pitchFamily="34" charset="0"/>
              </a:rPr>
              <a:t>ange</a:t>
            </a:r>
            <a:r>
              <a:rPr lang="en-US" sz="3600" dirty="0">
                <a:latin typeface="Century Gothic" panose="020B0502020202020204" pitchFamily="34" charset="0"/>
              </a:rPr>
              <a:t> = ((velocity**2)*(</a:t>
            </a:r>
            <a:r>
              <a:rPr lang="en-US" sz="3600" dirty="0" err="1">
                <a:latin typeface="Century Gothic" panose="020B0502020202020204" pitchFamily="34" charset="0"/>
              </a:rPr>
              <a:t>np.sin</a:t>
            </a:r>
            <a:r>
              <a:rPr lang="en-US" sz="3600" dirty="0">
                <a:latin typeface="Century Gothic" panose="020B0502020202020204" pitchFamily="34" charset="0"/>
              </a:rPr>
              <a:t>(2*angle*3.14/180))/9.8)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r>
              <a:rPr lang="de-DE" sz="3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// </a:t>
            </a:r>
            <a:r>
              <a:rPr lang="en-US" sz="3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A</a:t>
            </a:r>
            <a:r>
              <a:rPr lang="en-US" sz="3600" b="1" dirty="0">
                <a:latin typeface="Century Gothic" panose="020B0502020202020204" pitchFamily="34" charset="0"/>
              </a:rPr>
              <a:t>ngle</a:t>
            </a:r>
            <a:r>
              <a:rPr lang="en-US" sz="3600" dirty="0">
                <a:latin typeface="Century Gothic" panose="020B0502020202020204" pitchFamily="34" charset="0"/>
              </a:rPr>
              <a:t> = [</a:t>
            </a:r>
            <a:r>
              <a:rPr lang="en-US" sz="3600" dirty="0" err="1">
                <a:latin typeface="Century Gothic" panose="020B0502020202020204" pitchFamily="34" charset="0"/>
              </a:rPr>
              <a:t>random.randint</a:t>
            </a:r>
            <a:r>
              <a:rPr lang="en-US" sz="3600" dirty="0">
                <a:latin typeface="Century Gothic" panose="020B0502020202020204" pitchFamily="34" charset="0"/>
              </a:rPr>
              <a:t>(1, 90) for k in range(1000)]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r>
              <a:rPr lang="de-DE" sz="3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// </a:t>
            </a:r>
            <a:r>
              <a:rPr lang="en-US" sz="3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V</a:t>
            </a:r>
            <a:r>
              <a:rPr lang="en-US" sz="3600" b="1" dirty="0">
                <a:latin typeface="Century Gothic" panose="020B0502020202020204" pitchFamily="34" charset="0"/>
              </a:rPr>
              <a:t>elocity</a:t>
            </a:r>
            <a:r>
              <a:rPr lang="en-US" sz="3600" dirty="0">
                <a:latin typeface="Century Gothic" panose="020B0502020202020204" pitchFamily="34" charset="0"/>
              </a:rPr>
              <a:t> = [</a:t>
            </a:r>
            <a:r>
              <a:rPr lang="en-US" sz="3600" dirty="0" err="1">
                <a:latin typeface="Century Gothic" panose="020B0502020202020204" pitchFamily="34" charset="0"/>
              </a:rPr>
              <a:t>random.randint</a:t>
            </a:r>
            <a:r>
              <a:rPr lang="en-US" sz="3600" dirty="0">
                <a:latin typeface="Century Gothic" panose="020B0502020202020204" pitchFamily="34" charset="0"/>
              </a:rPr>
              <a:t>(0, 100) for k in range(1000)]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r>
              <a:rPr lang="de-DE" sz="3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// </a:t>
            </a:r>
            <a:r>
              <a:rPr lang="en-US" sz="3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G</a:t>
            </a:r>
            <a:r>
              <a:rPr lang="en-US" sz="3600" b="1" dirty="0">
                <a:latin typeface="Century Gothic" panose="020B0502020202020204" pitchFamily="34" charset="0"/>
              </a:rPr>
              <a:t>ravity</a:t>
            </a:r>
            <a:r>
              <a:rPr lang="en-US" sz="3600" dirty="0">
                <a:latin typeface="Century Gothic" panose="020B0502020202020204" pitchFamily="34" charset="0"/>
              </a:rPr>
              <a:t> = 9.8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r>
              <a:rPr lang="de-DE" sz="3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// </a:t>
            </a:r>
            <a:r>
              <a:rPr lang="en-US" sz="36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H</a:t>
            </a:r>
            <a:r>
              <a:rPr lang="en-US" sz="3600" b="1" dirty="0" err="1">
                <a:latin typeface="Century Gothic" panose="020B0502020202020204" pitchFamily="34" charset="0"/>
              </a:rPr>
              <a:t>orizontal_velocity</a:t>
            </a:r>
            <a:r>
              <a:rPr lang="en-US" sz="3600" b="1" dirty="0">
                <a:latin typeface="Century Gothic" panose="020B0502020202020204" pitchFamily="34" charset="0"/>
              </a:rPr>
              <a:t> </a:t>
            </a:r>
            <a:r>
              <a:rPr lang="en-US" sz="3600" dirty="0">
                <a:latin typeface="Century Gothic" panose="020B0502020202020204" pitchFamily="34" charset="0"/>
              </a:rPr>
              <a:t>= velocity * (</a:t>
            </a:r>
            <a:r>
              <a:rPr lang="en-US" sz="3600" dirty="0" err="1">
                <a:latin typeface="Century Gothic" panose="020B0502020202020204" pitchFamily="34" charset="0"/>
              </a:rPr>
              <a:t>np.cos</a:t>
            </a:r>
            <a:r>
              <a:rPr lang="en-US" sz="3600" dirty="0">
                <a:latin typeface="Century Gothic" panose="020B0502020202020204" pitchFamily="34" charset="0"/>
              </a:rPr>
              <a:t>(angle*</a:t>
            </a:r>
            <a:r>
              <a:rPr lang="en-US" sz="3600" dirty="0" err="1">
                <a:latin typeface="Century Gothic" panose="020B0502020202020204" pitchFamily="34" charset="0"/>
              </a:rPr>
              <a:t>math.pi</a:t>
            </a:r>
            <a:r>
              <a:rPr lang="en-US" sz="3600" dirty="0">
                <a:latin typeface="Century Gothic" panose="020B0502020202020204" pitchFamily="34" charset="0"/>
              </a:rPr>
              <a:t>)/180)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r>
              <a:rPr lang="de-DE" sz="3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// </a:t>
            </a:r>
            <a:r>
              <a:rPr lang="en-US" sz="36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V</a:t>
            </a:r>
            <a:r>
              <a:rPr lang="en-US" sz="3600" b="1" dirty="0" err="1">
                <a:latin typeface="Century Gothic" panose="020B0502020202020204" pitchFamily="34" charset="0"/>
              </a:rPr>
              <a:t>ertical_velocity</a:t>
            </a:r>
            <a:r>
              <a:rPr lang="en-US" sz="3600" b="1" dirty="0">
                <a:latin typeface="Century Gothic" panose="020B0502020202020204" pitchFamily="34" charset="0"/>
              </a:rPr>
              <a:t> </a:t>
            </a:r>
            <a:r>
              <a:rPr lang="en-US" sz="3600" dirty="0">
                <a:latin typeface="Century Gothic" panose="020B0502020202020204" pitchFamily="34" charset="0"/>
              </a:rPr>
              <a:t>= velocity * (</a:t>
            </a:r>
            <a:r>
              <a:rPr lang="en-US" sz="3600" dirty="0" err="1">
                <a:latin typeface="Century Gothic" panose="020B0502020202020204" pitchFamily="34" charset="0"/>
              </a:rPr>
              <a:t>np.sin</a:t>
            </a:r>
            <a:r>
              <a:rPr lang="en-US" sz="3600" dirty="0">
                <a:latin typeface="Century Gothic" panose="020B0502020202020204" pitchFamily="34" charset="0"/>
              </a:rPr>
              <a:t>(angle*</a:t>
            </a:r>
            <a:r>
              <a:rPr lang="en-US" sz="3600" dirty="0" err="1">
                <a:latin typeface="Century Gothic" panose="020B0502020202020204" pitchFamily="34" charset="0"/>
              </a:rPr>
              <a:t>math.pi</a:t>
            </a:r>
            <a:r>
              <a:rPr lang="en-US" sz="3600" dirty="0">
                <a:latin typeface="Century Gothic" panose="020B0502020202020204" pitchFamily="34" charset="0"/>
              </a:rPr>
              <a:t>)/180)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r>
              <a:rPr lang="de-DE" sz="3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// </a:t>
            </a:r>
            <a:r>
              <a:rPr lang="en-US" sz="36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F</a:t>
            </a:r>
            <a:r>
              <a:rPr lang="en-US" sz="3600" b="1" dirty="0" err="1">
                <a:latin typeface="Century Gothic" panose="020B0502020202020204" pitchFamily="34" charset="0"/>
              </a:rPr>
              <a:t>ree_fall_time</a:t>
            </a:r>
            <a:r>
              <a:rPr lang="en-US" sz="3600" b="1" dirty="0">
                <a:latin typeface="Century Gothic" panose="020B0502020202020204" pitchFamily="34" charset="0"/>
              </a:rPr>
              <a:t> </a:t>
            </a:r>
            <a:r>
              <a:rPr lang="en-US" sz="3600" dirty="0">
                <a:latin typeface="Century Gothic" panose="020B0502020202020204" pitchFamily="34" charset="0"/>
              </a:rPr>
              <a:t>= (</a:t>
            </a:r>
            <a:r>
              <a:rPr lang="en-US" sz="3600" dirty="0" err="1">
                <a:latin typeface="Century Gothic" panose="020B0502020202020204" pitchFamily="34" charset="0"/>
              </a:rPr>
              <a:t>vertical_velocity</a:t>
            </a:r>
            <a:r>
              <a:rPr lang="en-US" sz="3600" dirty="0">
                <a:latin typeface="Century Gothic" panose="020B0502020202020204" pitchFamily="34" charset="0"/>
              </a:rPr>
              <a:t>/9.8)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r>
              <a:rPr lang="de-DE" sz="3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// </a:t>
            </a:r>
            <a:r>
              <a:rPr lang="en-US" sz="36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T</a:t>
            </a:r>
            <a:r>
              <a:rPr lang="en-US" sz="3600" b="1" dirty="0" err="1">
                <a:latin typeface="Century Gothic" panose="020B0502020202020204" pitchFamily="34" charset="0"/>
              </a:rPr>
              <a:t>otal_time</a:t>
            </a:r>
            <a:r>
              <a:rPr lang="en-US" sz="3600" b="1" dirty="0">
                <a:latin typeface="Century Gothic" panose="020B0502020202020204" pitchFamily="34" charset="0"/>
              </a:rPr>
              <a:t> </a:t>
            </a:r>
            <a:r>
              <a:rPr lang="en-US" sz="3600" dirty="0">
                <a:latin typeface="Century Gothic" panose="020B0502020202020204" pitchFamily="34" charset="0"/>
              </a:rPr>
              <a:t>= (2*</a:t>
            </a:r>
            <a:r>
              <a:rPr lang="en-US" sz="3600" dirty="0" err="1">
                <a:latin typeface="Century Gothic" panose="020B0502020202020204" pitchFamily="34" charset="0"/>
              </a:rPr>
              <a:t>free_fall_time</a:t>
            </a:r>
            <a:r>
              <a:rPr lang="en-US" sz="3600" dirty="0">
                <a:latin typeface="Century Gothic" panose="020B0502020202020204" pitchFamily="34" charset="0"/>
              </a:rPr>
              <a:t>)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r>
              <a:rPr lang="de-DE" sz="3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// </a:t>
            </a:r>
            <a:r>
              <a:rPr lang="en-US" sz="36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M</a:t>
            </a:r>
            <a:r>
              <a:rPr lang="en-US" sz="3600" b="1" dirty="0" err="1">
                <a:latin typeface="Century Gothic" panose="020B0502020202020204" pitchFamily="34" charset="0"/>
              </a:rPr>
              <a:t>aximum_height</a:t>
            </a:r>
            <a:r>
              <a:rPr lang="en-US" sz="3600" b="1" dirty="0">
                <a:latin typeface="Century Gothic" panose="020B0502020202020204" pitchFamily="34" charset="0"/>
              </a:rPr>
              <a:t> </a:t>
            </a:r>
            <a:r>
              <a:rPr lang="en-US" sz="3600" dirty="0">
                <a:latin typeface="Century Gothic" panose="020B0502020202020204" pitchFamily="34" charset="0"/>
              </a:rPr>
              <a:t>= (2*</a:t>
            </a:r>
            <a:r>
              <a:rPr lang="en-US" sz="3600" dirty="0" err="1">
                <a:latin typeface="Century Gothic" panose="020B0502020202020204" pitchFamily="34" charset="0"/>
              </a:rPr>
              <a:t>vertical_velocity</a:t>
            </a:r>
            <a:r>
              <a:rPr lang="en-US" sz="3600" dirty="0">
                <a:latin typeface="Century Gothic" panose="020B0502020202020204" pitchFamily="34" charset="0"/>
              </a:rPr>
              <a:t>/(2*gravity))</a:t>
            </a:r>
          </a:p>
          <a:p>
            <a:endParaRPr lang="de-DE" sz="2000" b="1" dirty="0"/>
          </a:p>
        </p:txBody>
      </p:sp>
      <p:sp>
        <p:nvSpPr>
          <p:cNvPr id="5" name="Textfeld 4"/>
          <p:cNvSpPr txBox="1"/>
          <p:nvPr/>
        </p:nvSpPr>
        <p:spPr>
          <a:xfrm>
            <a:off x="15692284" y="620439"/>
            <a:ext cx="65949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0" b="1" dirty="0">
                <a:latin typeface="Century Gothic" panose="020B0502020202020204" pitchFamily="34" charset="0"/>
              </a:rPr>
              <a:t>#08 BITRATE</a:t>
            </a:r>
            <a:endParaRPr lang="de-DE" sz="5000" b="1" dirty="0">
              <a:latin typeface="Century Gothic" panose="020B0502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B3B600-C5CA-3146-B257-3C516D798E9D}"/>
              </a:ext>
            </a:extLst>
          </p:cNvPr>
          <p:cNvSpPr/>
          <p:nvPr/>
        </p:nvSpPr>
        <p:spPr>
          <a:xfrm>
            <a:off x="701749" y="12546419"/>
            <a:ext cx="2955851" cy="595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6279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35" grpId="0"/>
    </p:bldLst>
  </p:timing>
</p:sld>
</file>

<file path=ppt/theme/theme1.xml><?xml version="1.0" encoding="utf-8"?>
<a:theme xmlns:a="http://schemas.openxmlformats.org/drawingml/2006/main" name="Office Theme">
  <a:themeElements>
    <a:clrScheme name="Benutzerdefiniert 396">
      <a:dk1>
        <a:srgbClr val="464646"/>
      </a:dk1>
      <a:lt1>
        <a:srgbClr val="F8F8F8"/>
      </a:lt1>
      <a:dk2>
        <a:srgbClr val="44546A"/>
      </a:dk2>
      <a:lt2>
        <a:srgbClr val="E7E6E6"/>
      </a:lt2>
      <a:accent1>
        <a:srgbClr val="00B0F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1263</TotalTime>
  <Words>390</Words>
  <Application>Microsoft Macintosh PowerPoint</Application>
  <PresentationFormat>Custom</PresentationFormat>
  <Paragraphs>73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Century Gothic</vt:lpstr>
      <vt:lpstr>Lato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Serkan Elbasan</dc:creator>
  <cp:lastModifiedBy>Microsoft Office User</cp:lastModifiedBy>
  <cp:revision>1149</cp:revision>
  <dcterms:created xsi:type="dcterms:W3CDTF">2016-03-24T21:47:09Z</dcterms:created>
  <dcterms:modified xsi:type="dcterms:W3CDTF">2018-02-02T01:04:24Z</dcterms:modified>
</cp:coreProperties>
</file>